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88" r:id="rId3"/>
    <p:sldId id="299" r:id="rId4"/>
    <p:sldId id="259" r:id="rId5"/>
    <p:sldId id="297" r:id="rId6"/>
    <p:sldId id="298" r:id="rId7"/>
    <p:sldId id="301" r:id="rId8"/>
    <p:sldId id="289" r:id="rId9"/>
    <p:sldId id="296" r:id="rId10"/>
    <p:sldId id="287" r:id="rId11"/>
    <p:sldId id="260" r:id="rId12"/>
    <p:sldId id="292" r:id="rId13"/>
    <p:sldId id="257" r:id="rId14"/>
    <p:sldId id="261" r:id="rId15"/>
    <p:sldId id="295" r:id="rId16"/>
    <p:sldId id="294" r:id="rId17"/>
    <p:sldId id="262" r:id="rId18"/>
    <p:sldId id="293" r:id="rId19"/>
    <p:sldId id="290" r:id="rId20"/>
    <p:sldId id="263" r:id="rId21"/>
    <p:sldId id="264" r:id="rId22"/>
    <p:sldId id="265" r:id="rId23"/>
    <p:sldId id="266" r:id="rId24"/>
    <p:sldId id="286" r:id="rId25"/>
    <p:sldId id="267" r:id="rId26"/>
    <p:sldId id="268" r:id="rId27"/>
    <p:sldId id="277" r:id="rId28"/>
    <p:sldId id="285" r:id="rId29"/>
    <p:sldId id="279" r:id="rId30"/>
    <p:sldId id="278" r:id="rId31"/>
    <p:sldId id="29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88"/>
    <p:restoredTop sz="91492"/>
  </p:normalViewPr>
  <p:slideViewPr>
    <p:cSldViewPr snapToGrid="0" snapToObjects="1">
      <p:cViewPr varScale="1">
        <p:scale>
          <a:sx n="109" d="100"/>
          <a:sy n="109" d="100"/>
        </p:scale>
        <p:origin x="3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D238F-C13A-7E4E-AF4F-F9F0C2A207DD}" type="datetimeFigureOut">
              <a:rPr lang="en-US" smtClean="0"/>
              <a:t>8/20/23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1EEA7-1181-0F43-AE07-4B409C601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43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0684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361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90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vaccines, immigration,</a:t>
            </a:r>
            <a:r>
              <a:rPr lang="en-US" baseline="0" dirty="0"/>
              <a:t> tax policy, conservation, global warming, teaching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1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vaccines, immigration,</a:t>
            </a:r>
            <a:r>
              <a:rPr lang="en-US" baseline="0" dirty="0"/>
              <a:t> tax policy, conservation, global warming, teaching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69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vaccines, immigration,</a:t>
            </a:r>
            <a:r>
              <a:rPr lang="en-US" baseline="0" dirty="0"/>
              <a:t> tax policy, conservation, global warming, teaching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4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107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114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vaccines, immigration,</a:t>
            </a:r>
            <a:r>
              <a:rPr lang="en-US" baseline="0" dirty="0"/>
              <a:t> tax policy, conservation, global warming, teaching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89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vaccines, immigration,</a:t>
            </a:r>
            <a:r>
              <a:rPr lang="en-US" baseline="0" dirty="0"/>
              <a:t> tax policy, conservation, global warming, teaching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93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9BE34-C97C-C34D-AA22-C04C365436AB}" type="datetime1">
              <a:rPr lang="en-US" smtClean="0"/>
              <a:t>8/20/23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46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086F2-ED54-6848-9C1D-F0B086E38321}" type="datetime1">
              <a:rPr lang="en-US" smtClean="0"/>
              <a:t>8/20/23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88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7B93C-7C49-DF4F-AEA2-9A97D4AEA8CF}" type="datetime1">
              <a:rPr lang="en-US" smtClean="0"/>
              <a:t>8/20/23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17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95FC4-A947-4545-ADAF-BE9E49FB1006}" type="datetime1">
              <a:rPr lang="en-US" smtClean="0"/>
              <a:t>8/20/23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74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D9EE3-D9CF-5947-A8C9-E74116C48B10}" type="datetime1">
              <a:rPr lang="en-US" smtClean="0"/>
              <a:t>8/20/23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8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563E-570F-D349-A6A3-FE7188328DA8}" type="datetime1">
              <a:rPr lang="en-US" smtClean="0"/>
              <a:t>8/20/23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3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A85A4-8B85-BF48-A1EC-D2C9212954D0}" type="datetime1">
              <a:rPr lang="en-US" smtClean="0"/>
              <a:t>8/20/23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9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A5770-63A2-1A4C-8A05-D92B846C8FFD}" type="datetime1">
              <a:rPr lang="en-US" smtClean="0"/>
              <a:t>8/20/23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00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2B4F8-4E2C-F645-847F-119F87974FCC}" type="datetime1">
              <a:rPr lang="en-US" smtClean="0"/>
              <a:t>8/20/23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79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11558-7DA7-EC44-9BC8-E2349CEAEF13}" type="datetime1">
              <a:rPr lang="en-US" smtClean="0"/>
              <a:t>8/20/23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92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D258-E2BD-B842-8530-CB1F8A991C54}" type="datetime1">
              <a:rPr lang="en-US" smtClean="0"/>
              <a:t>8/20/23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54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0059D0-A6C7-D946-92ED-3DC1670312A4}" type="datetime1">
              <a:rPr lang="en-US" smtClean="0"/>
              <a:t>8/20/23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4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d.com/talks/amy_cuddy_your_body_language_may_shape_who_you_are?language=en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journals.plos.org/plosmedicine/article?id=10.1371/journal.pmed.0020124&amp;xid=17259,15700019,15700186,15700190,15700248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s.io/?hsLang=en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s://www.amazon.com/She-Has-Her-Mothers-Laugh/dp/1101984597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jpeg"/><Relationship Id="rId21" Type="http://schemas.openxmlformats.org/officeDocument/2006/relationships/image" Target="../media/image20.pn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gif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jpe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tiff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leoguy/Sex-Autosome-Fusion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mailto:coleoguy@gmail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" TargetMode="External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coleoguy.github.io/teaching/expdes/syllabus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leoguy.github.io/#calendar" TargetMode="External"/><Relationship Id="rId4" Type="http://schemas.openxmlformats.org/officeDocument/2006/relationships/hyperlink" Target="http://coleoguy.github.io/expdes.html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2885" y="1122363"/>
            <a:ext cx="10499463" cy="427797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Experimental Design</a:t>
            </a:r>
            <a:br>
              <a:rPr lang="en-US" dirty="0"/>
            </a:br>
            <a:r>
              <a:rPr lang="en-US" sz="4000" dirty="0"/>
              <a:t>Biology 683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Lecture 1</a:t>
            </a: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r>
              <a:rPr lang="en-US" sz="2800" dirty="0"/>
              <a:t>Heath Blackmon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915" y="2898835"/>
            <a:ext cx="6206433" cy="25015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2F9182-7B3E-163C-F818-43600323F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10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public impression of statistics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325" y="1073548"/>
            <a:ext cx="11903239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14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3600" i="1" dirty="0"/>
              <a:t>You can make statistics say anything</a:t>
            </a:r>
          </a:p>
          <a:p>
            <a:pPr marL="571500" indent="-571500" fontAlgn="base">
              <a:buFont typeface="Arial" charset="0"/>
              <a:buChar char="•"/>
            </a:pPr>
            <a:endParaRPr lang="en-US" sz="1400" dirty="0"/>
          </a:p>
          <a:p>
            <a:pPr marL="571500" indent="-571500" fontAlgn="base">
              <a:buFont typeface="Arial" charset="0"/>
              <a:buChar char="•"/>
            </a:pPr>
            <a:endParaRPr lang="en-US" sz="14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3600" i="1" dirty="0"/>
              <a:t>Statistics are no substitute for common sense</a:t>
            </a:r>
          </a:p>
          <a:p>
            <a:pPr lvl="2" fontAlgn="base"/>
            <a:r>
              <a:rPr lang="en-US" sz="3600" i="1" dirty="0"/>
              <a:t>“I got sick after I got a flu shot so I don’t get them anymore”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FC9321-A208-E218-772B-F2889B500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6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opinions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431" y="1225689"/>
            <a:ext cx="118011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200" dirty="0"/>
              <a:t>Misuse of statistics is unethical as a scientist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C50DE4-E4B5-25FC-BC21-64428BF75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9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opinions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431" y="1225689"/>
            <a:ext cx="1180113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200" dirty="0"/>
              <a:t>Misuse </a:t>
            </a:r>
            <a:r>
              <a:rPr lang="en-US" sz="3200" b="1" dirty="0"/>
              <a:t>or ignorance </a:t>
            </a:r>
            <a:r>
              <a:rPr lang="en-US" sz="3200" dirty="0"/>
              <a:t>of statistics is unethical as a scientist</a:t>
            </a:r>
            <a:br>
              <a:rPr lang="en-US" sz="3200" dirty="0"/>
            </a:br>
            <a:endParaRPr lang="en-US" sz="3200" dirty="0"/>
          </a:p>
          <a:p>
            <a:pPr fontAlgn="base"/>
            <a:r>
              <a:rPr lang="en-US" sz="3200" dirty="0"/>
              <a:t>Poor training and maleficence are both responsible for failures</a:t>
            </a:r>
            <a:br>
              <a:rPr lang="en-US" sz="3200" dirty="0"/>
            </a:br>
            <a:endParaRPr lang="en-US" sz="3200" dirty="0"/>
          </a:p>
          <a:p>
            <a:pPr fontAlgn="base"/>
            <a:r>
              <a:rPr lang="en-US" sz="3200" dirty="0"/>
              <a:t>Statistical literacy in the general public is essential and lacking</a:t>
            </a:r>
            <a:br>
              <a:rPr lang="en-US" sz="3200" dirty="0"/>
            </a:br>
            <a:endParaRPr lang="en-US" sz="3200" dirty="0"/>
          </a:p>
          <a:p>
            <a:pPr fontAlgn="base"/>
            <a:r>
              <a:rPr lang="en-US" sz="3200" dirty="0"/>
              <a:t>Do your part: learn science of important topics and help friends and family understand them! </a:t>
            </a:r>
            <a:r>
              <a:rPr lang="en-US" sz="3200" b="1" dirty="0"/>
              <a:t>This includes the statistical analysis and how we should let them inform our belief!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B8C353-0A04-1A1F-0250-FCB7BE7BC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0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Reproducibility crisis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7232" y="1119958"/>
            <a:ext cx="7774683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Started in the social sciences but some problems are widespread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24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>
                <a:solidFill>
                  <a:srgbClr val="002060"/>
                </a:solidFill>
              </a:rPr>
              <a:t>pressure to publish</a:t>
            </a:r>
            <a:br>
              <a:rPr lang="en-US" sz="3200" dirty="0">
                <a:solidFill>
                  <a:srgbClr val="002060"/>
                </a:solidFill>
              </a:rPr>
            </a:br>
            <a:endParaRPr lang="en-US" sz="2000" dirty="0">
              <a:solidFill>
                <a:srgbClr val="002060"/>
              </a:solidFill>
            </a:endParaRPr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>
                <a:solidFill>
                  <a:srgbClr val="002060"/>
                </a:solidFill>
              </a:rPr>
              <a:t>file drawer problem</a:t>
            </a:r>
            <a:br>
              <a:rPr lang="en-US" sz="3200" dirty="0">
                <a:solidFill>
                  <a:srgbClr val="002060"/>
                </a:solidFill>
              </a:rPr>
            </a:br>
            <a:endParaRPr lang="en-US" sz="2400" dirty="0">
              <a:solidFill>
                <a:srgbClr val="002060"/>
              </a:solidFill>
            </a:endParaRPr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>
                <a:solidFill>
                  <a:srgbClr val="002060"/>
                </a:solidFill>
              </a:rPr>
              <a:t>small sample sizes</a:t>
            </a:r>
            <a:br>
              <a:rPr lang="en-US" sz="3200" dirty="0"/>
            </a:br>
            <a:endParaRPr lang="en-US" sz="24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>
                <a:solidFill>
                  <a:srgbClr val="C00000"/>
                </a:solidFill>
              </a:rPr>
              <a:t>p-hacking</a:t>
            </a:r>
            <a:br>
              <a:rPr lang="en-US" sz="3200" dirty="0">
                <a:solidFill>
                  <a:srgbClr val="C00000"/>
                </a:solidFill>
              </a:rPr>
            </a:br>
            <a:endParaRPr lang="en-US" sz="2400" dirty="0">
              <a:solidFill>
                <a:srgbClr val="C00000"/>
              </a:solidFill>
            </a:endParaRPr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>
                <a:solidFill>
                  <a:srgbClr val="C00000"/>
                </a:solidFill>
              </a:rPr>
              <a:t>unethical researchers/developers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86" y="1213743"/>
            <a:ext cx="2161769" cy="325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52339" y="4588790"/>
            <a:ext cx="2739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Amy Cuddy</a:t>
            </a:r>
          </a:p>
          <a:p>
            <a:pPr algn="ctr"/>
            <a:r>
              <a:rPr lang="en-US" dirty="0">
                <a:hlinkClick r:id="rId3"/>
              </a:rPr>
              <a:t>TED Talk 68.9 Million views</a:t>
            </a:r>
            <a:endParaRPr lang="en-US" dirty="0"/>
          </a:p>
          <a:p>
            <a:pPr algn="ctr"/>
            <a:r>
              <a:rPr lang="en-US" dirty="0"/>
              <a:t>(2</a:t>
            </a:r>
            <a:r>
              <a:rPr lang="en-US" baseline="30000" dirty="0"/>
              <a:t>nd</a:t>
            </a:r>
            <a:r>
              <a:rPr lang="en-US" dirty="0"/>
              <a:t> most popular TED Talk)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F55DF8-5C27-7714-9339-074C742FB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896" y="14717003"/>
            <a:ext cx="3597276" cy="36634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FB649C-4851-9297-2B0E-E407DA25D8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487"/>
          <a:stretch/>
        </p:blipFill>
        <p:spPr>
          <a:xfrm>
            <a:off x="6436282" y="2246355"/>
            <a:ext cx="2739661" cy="286752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EDF216-98FB-7ACF-8F94-C290EAD25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F768A2-97CA-557D-570E-A789B8E04B02}"/>
              </a:ext>
            </a:extLst>
          </p:cNvPr>
          <p:cNvSpPr txBox="1"/>
          <p:nvPr/>
        </p:nvSpPr>
        <p:spPr>
          <a:xfrm>
            <a:off x="835917" y="2239755"/>
            <a:ext cx="7774683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400" dirty="0"/>
              <a:t>Discuss possible causes of the reproducibility crisis</a:t>
            </a:r>
          </a:p>
        </p:txBody>
      </p:sp>
    </p:spTree>
    <p:extLst>
      <p:ext uri="{BB962C8B-B14F-4D97-AF65-F5344CB8AC3E}">
        <p14:creationId xmlns:p14="http://schemas.microsoft.com/office/powerpoint/2010/main" val="123053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8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Can we trust the science we read?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140FE6-73E3-CDC5-24FC-D05639BB626E}"/>
              </a:ext>
            </a:extLst>
          </p:cNvPr>
          <p:cNvSpPr txBox="1"/>
          <p:nvPr/>
        </p:nvSpPr>
        <p:spPr>
          <a:xfrm>
            <a:off x="152461" y="1080144"/>
            <a:ext cx="5765013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Scenario 1</a:t>
            </a:r>
          </a:p>
          <a:p>
            <a:endParaRPr lang="en-US" sz="1050" b="1" dirty="0"/>
          </a:p>
          <a:p>
            <a:r>
              <a:rPr lang="en-US" sz="2400" dirty="0"/>
              <a:t>You have a question: Are fish in lake A or B on average bigger?</a:t>
            </a:r>
          </a:p>
          <a:p>
            <a:endParaRPr lang="en-US" sz="2400" dirty="0"/>
          </a:p>
          <a:p>
            <a:r>
              <a:rPr lang="en-US" sz="2400" dirty="0"/>
              <a:t>Collect N fish from both lakes using identical sampling methods. You then use a two-sample two sided T-test to determine if they differ in size then report your result.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9E8D6C-3E2A-715A-9B96-F96FC1DAE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2A122-3220-22A3-B489-E551A2F6642F}"/>
              </a:ext>
            </a:extLst>
          </p:cNvPr>
          <p:cNvSpPr txBox="1"/>
          <p:nvPr/>
        </p:nvSpPr>
        <p:spPr>
          <a:xfrm>
            <a:off x="6096001" y="1080144"/>
            <a:ext cx="5945718" cy="2839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Scenario 2</a:t>
            </a:r>
          </a:p>
          <a:p>
            <a:endParaRPr lang="en-US" sz="1050" b="1" dirty="0"/>
          </a:p>
          <a:p>
            <a:r>
              <a:rPr lang="en-US" sz="2400" dirty="0"/>
              <a:t>You collect N fish from both lakes using identical sampling methods you noticed that fish in lake A seems bigger than those in lake B</a:t>
            </a:r>
          </a:p>
          <a:p>
            <a:endParaRPr lang="en-US" sz="2400" dirty="0"/>
          </a:p>
          <a:p>
            <a:r>
              <a:rPr lang="en-US" sz="2400" dirty="0"/>
              <a:t>You use a two-sample one sided T-test to determine fish in lake A are larger than lake B.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F1750F-EA3C-E395-7E9B-E5A5FB4032C1}"/>
              </a:ext>
            </a:extLst>
          </p:cNvPr>
          <p:cNvSpPr txBox="1"/>
          <p:nvPr/>
        </p:nvSpPr>
        <p:spPr>
          <a:xfrm>
            <a:off x="562611" y="4914728"/>
            <a:ext cx="10791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5C47D-6DA0-BF2E-CE4D-59607D874351}"/>
              </a:ext>
            </a:extLst>
          </p:cNvPr>
          <p:cNvSpPr txBox="1"/>
          <p:nvPr/>
        </p:nvSpPr>
        <p:spPr>
          <a:xfrm>
            <a:off x="649853" y="4476809"/>
            <a:ext cx="10892293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Discuss What proportion of the time will these two scenarios each suggest a positive result even when the fish in the two lakes are on average identical. In other words what is the false positive rate for these two scenarios?</a:t>
            </a:r>
          </a:p>
        </p:txBody>
      </p:sp>
    </p:spTree>
    <p:extLst>
      <p:ext uri="{BB962C8B-B14F-4D97-AF65-F5344CB8AC3E}">
        <p14:creationId xmlns:p14="http://schemas.microsoft.com/office/powerpoint/2010/main" val="69842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Can we trust the science we read?</a:t>
            </a:r>
          </a:p>
        </p:txBody>
      </p:sp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320" y="3533494"/>
            <a:ext cx="6340856" cy="14842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DA41D0-F201-52BC-141B-0D7B9F80E9DB}"/>
              </a:ext>
            </a:extLst>
          </p:cNvPr>
          <p:cNvSpPr txBox="1"/>
          <p:nvPr/>
        </p:nvSpPr>
        <p:spPr>
          <a:xfrm>
            <a:off x="5079955" y="1280533"/>
            <a:ext cx="1410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Example in 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3C030C-A32D-2322-5595-BAB6FA277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0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Solutions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183822" y="1096954"/>
            <a:ext cx="711976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Study preregistration (</a:t>
            </a:r>
            <a:r>
              <a:rPr lang="en-US" sz="3200" dirty="0">
                <a:hlinkClick r:id="rId2"/>
              </a:rPr>
              <a:t>COS</a:t>
            </a:r>
            <a:r>
              <a:rPr lang="en-US" sz="3200" dirty="0"/>
              <a:t>)</a:t>
            </a:r>
            <a:br>
              <a:rPr lang="en-US" sz="3200" dirty="0"/>
            </a:b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 err="1"/>
              <a:t>PeerJ</a:t>
            </a:r>
            <a:r>
              <a:rPr lang="en-US" sz="3200" dirty="0"/>
              <a:t> / PLOS ONE</a:t>
            </a:r>
            <a:br>
              <a:rPr lang="en-US" sz="3200" dirty="0"/>
            </a:b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Preprint Servers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 err="1"/>
              <a:t>Altimetrics</a:t>
            </a: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Systemic change - unlikely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189AFA-89F1-6035-5386-F499B06B0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939375-0F6D-D364-4A37-7FC43EAAF22E}"/>
              </a:ext>
            </a:extLst>
          </p:cNvPr>
          <p:cNvSpPr txBox="1"/>
          <p:nvPr/>
        </p:nvSpPr>
        <p:spPr>
          <a:xfrm>
            <a:off x="532287" y="1997839"/>
            <a:ext cx="10560255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0" dirty="0"/>
              <a:t>Discuss What are possible solutions to the reproducibility crisis?</a:t>
            </a:r>
          </a:p>
        </p:txBody>
      </p:sp>
    </p:spTree>
    <p:extLst>
      <p:ext uri="{BB962C8B-B14F-4D97-AF65-F5344CB8AC3E}">
        <p14:creationId xmlns:p14="http://schemas.microsoft.com/office/powerpoint/2010/main" val="362948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5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Origin of Statistics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256391" y="1153057"/>
            <a:ext cx="118011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3200" i="1" dirty="0"/>
              <a:t>Much of modern statistics was an offshoot of genetics and evolution</a:t>
            </a:r>
          </a:p>
          <a:p>
            <a:pPr algn="ctr" fontAlgn="base"/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050" y="3507625"/>
            <a:ext cx="1650102" cy="25576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753" y="3507625"/>
            <a:ext cx="1474417" cy="25671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02" y="3467894"/>
            <a:ext cx="2085410" cy="25578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30" y="3477368"/>
            <a:ext cx="2113919" cy="25614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83050" y="2569121"/>
            <a:ext cx="1650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R. FISHER</a:t>
            </a:r>
          </a:p>
          <a:p>
            <a:pPr algn="ctr"/>
            <a:r>
              <a:rPr lang="en-US" dirty="0"/>
              <a:t>1890-1962</a:t>
            </a:r>
          </a:p>
          <a:p>
            <a:pPr algn="ctr"/>
            <a:r>
              <a:rPr lang="en-US" dirty="0"/>
              <a:t>ANOVA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64598" y="2584138"/>
            <a:ext cx="15847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 S. WRIGHT</a:t>
            </a:r>
          </a:p>
          <a:p>
            <a:pPr algn="ctr"/>
            <a:r>
              <a:rPr lang="en-US" dirty="0"/>
              <a:t>1889-1988</a:t>
            </a:r>
          </a:p>
          <a:p>
            <a:pPr algn="ctr"/>
            <a:r>
              <a:rPr lang="en-US" dirty="0"/>
              <a:t>PATH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0502" y="2553881"/>
            <a:ext cx="20854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K. PEARSON</a:t>
            </a:r>
          </a:p>
          <a:p>
            <a:pPr algn="ctr"/>
            <a:r>
              <a:rPr lang="en-US" dirty="0"/>
              <a:t>1857-1936</a:t>
            </a:r>
          </a:p>
          <a:p>
            <a:pPr algn="ctr"/>
            <a:r>
              <a:rPr lang="en-US" dirty="0"/>
              <a:t>CORRELATION  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82530" y="2553881"/>
            <a:ext cx="21139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F. GALTON</a:t>
            </a:r>
          </a:p>
          <a:p>
            <a:pPr algn="ctr"/>
            <a:r>
              <a:rPr lang="en-US" dirty="0"/>
              <a:t>1822-1911</a:t>
            </a:r>
          </a:p>
          <a:p>
            <a:pPr algn="ctr"/>
            <a:r>
              <a:rPr lang="en-US" dirty="0"/>
              <a:t>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3699A9-9D9F-D6BE-36B2-4BB4093D32B7}"/>
              </a:ext>
            </a:extLst>
          </p:cNvPr>
          <p:cNvSpPr txBox="1"/>
          <p:nvPr/>
        </p:nvSpPr>
        <p:spPr>
          <a:xfrm>
            <a:off x="7597987" y="6074757"/>
            <a:ext cx="36569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/>
              <a:t>1900 rediscovery of Mendel’s work was motivating problem.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65C585-7BC6-86B9-CE6D-90B85F96C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40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Origin of Statistics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050" y="3507625"/>
            <a:ext cx="1650102" cy="25576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02" y="3467894"/>
            <a:ext cx="2085410" cy="25578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30" y="3477368"/>
            <a:ext cx="2113919" cy="25614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83050" y="2569121"/>
            <a:ext cx="1650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R. FISHER</a:t>
            </a:r>
          </a:p>
          <a:p>
            <a:pPr algn="ctr"/>
            <a:r>
              <a:rPr lang="en-US" dirty="0"/>
              <a:t>1890-1962</a:t>
            </a:r>
          </a:p>
          <a:p>
            <a:pPr algn="ctr"/>
            <a:r>
              <a:rPr lang="en-US" dirty="0"/>
              <a:t>ANOVA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0502" y="2553881"/>
            <a:ext cx="20854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K. PEARSON</a:t>
            </a:r>
          </a:p>
          <a:p>
            <a:pPr algn="ctr"/>
            <a:r>
              <a:rPr lang="en-US" dirty="0"/>
              <a:t>1857-1936</a:t>
            </a:r>
          </a:p>
          <a:p>
            <a:pPr algn="ctr"/>
            <a:r>
              <a:rPr lang="en-US" dirty="0"/>
              <a:t>CORRELATION  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82530" y="2553881"/>
            <a:ext cx="21139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F. GALTON</a:t>
            </a:r>
          </a:p>
          <a:p>
            <a:pPr algn="ctr"/>
            <a:r>
              <a:rPr lang="en-US" dirty="0"/>
              <a:t>1822-1911</a:t>
            </a:r>
          </a:p>
          <a:p>
            <a:pPr algn="ctr"/>
            <a:r>
              <a:rPr lang="en-US" dirty="0"/>
              <a:t>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59EBBA-EA1C-7B97-8A07-97E6BE9DF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902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disgraceful history of biostatistics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256391" y="1153057"/>
            <a:ext cx="1180113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/>
              <a:t>Much of statistics was developed with the idea of showing that we could measure, scientifically analyze, and improve the “quality” of humans.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/>
              <a:t>The majority of geneticists and statisticians in the early 1900s were proponents of eugenics. 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/>
              <a:t>What are the problems with this</a:t>
            </a:r>
          </a:p>
          <a:p>
            <a:pPr lvl="1" fontAlgn="base"/>
            <a:r>
              <a:rPr lang="en-US" sz="3200" dirty="0">
                <a:solidFill>
                  <a:srgbClr val="C00000"/>
                </a:solidFill>
              </a:rPr>
              <a:t>scientific/ethical</a:t>
            </a:r>
          </a:p>
        </p:txBody>
      </p:sp>
      <p:pic>
        <p:nvPicPr>
          <p:cNvPr id="1026" name="Picture 2" descr="She Has Her Mother's Laugh: The Powers, Perversions, and Potential of Heredity by [Carl Zimmer]">
            <a:hlinkClick r:id="rId2"/>
            <a:extLst>
              <a:ext uri="{FF2B5EF4-FFF2-40B4-BE49-F238E27FC236}">
                <a16:creationId xmlns:a16="http://schemas.microsoft.com/office/drawing/2014/main" id="{74EEDD20-0D72-A848-BB70-B6A712C44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333" y="3540367"/>
            <a:ext cx="1966039" cy="296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579E6-A7BE-DC12-6A74-DEF2165BA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54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72F90016-44C9-EE4F-8089-C037159CB022}"/>
              </a:ext>
            </a:extLst>
          </p:cNvPr>
          <p:cNvGrpSpPr/>
          <p:nvPr/>
        </p:nvGrpSpPr>
        <p:grpSpPr>
          <a:xfrm>
            <a:off x="9066157" y="4476870"/>
            <a:ext cx="3221854" cy="2182587"/>
            <a:chOff x="8970146" y="4476870"/>
            <a:chExt cx="3221854" cy="2182587"/>
          </a:xfrm>
        </p:grpSpPr>
        <p:pic>
          <p:nvPicPr>
            <p:cNvPr id="1040" name="Picture 16" descr="Free Images : bird, prairie, wildlife, fauna, galliformes, vertebrate,  peafowl, wild turkey, guinea fowl, dot chickens, poultry birds, numididae  3998x2244 - - 600495 - Free stock photos - PxHere">
              <a:extLst>
                <a:ext uri="{FF2B5EF4-FFF2-40B4-BE49-F238E27FC236}">
                  <a16:creationId xmlns:a16="http://schemas.microsoft.com/office/drawing/2014/main" id="{42D98AFF-6A9F-834B-84B1-D0CFA67E3D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2795" y="6016266"/>
              <a:ext cx="1148555" cy="643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E300DDF-BA19-504B-9D85-40F447DA6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70146" y="4476870"/>
              <a:ext cx="907972" cy="1239413"/>
            </a:xfrm>
            <a:prstGeom prst="rect">
              <a:avLst/>
            </a:prstGeom>
          </p:spPr>
        </p:pic>
        <p:pic>
          <p:nvPicPr>
            <p:cNvPr id="1036" name="Picture 12" descr="Drosophila CRISPR Genome Editing Services">
              <a:extLst>
                <a:ext uri="{FF2B5EF4-FFF2-40B4-BE49-F238E27FC236}">
                  <a16:creationId xmlns:a16="http://schemas.microsoft.com/office/drawing/2014/main" id="{25183CDC-B5FA-8E4F-B579-BB3A160F4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4690" y="4495003"/>
              <a:ext cx="1007310" cy="643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Growing Tomatoes: What is the Best Tomato Plant Spacing for Different Types?">
              <a:extLst>
                <a:ext uri="{FF2B5EF4-FFF2-40B4-BE49-F238E27FC236}">
                  <a16:creationId xmlns:a16="http://schemas.microsoft.com/office/drawing/2014/main" id="{B3084FFA-C8C1-0D4B-811F-3E2BE46252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666"/>
            <a:stretch/>
          </p:blipFill>
          <p:spPr bwMode="auto">
            <a:xfrm>
              <a:off x="9045575" y="5748585"/>
              <a:ext cx="1700781" cy="910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Frogs have some of the biggest eyes of all vertebrates | Natural History  Museum">
              <a:extLst>
                <a:ext uri="{FF2B5EF4-FFF2-40B4-BE49-F238E27FC236}">
                  <a16:creationId xmlns:a16="http://schemas.microsoft.com/office/drawing/2014/main" id="{4E39353C-1322-4B4A-A206-C4BFA43548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660"/>
            <a:stretch/>
          </p:blipFill>
          <p:spPr bwMode="auto">
            <a:xfrm>
              <a:off x="9923027" y="5152362"/>
              <a:ext cx="823329" cy="563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placental mammal | Characteristics &amp; Facts | Britannica">
              <a:extLst>
                <a:ext uri="{FF2B5EF4-FFF2-40B4-BE49-F238E27FC236}">
                  <a16:creationId xmlns:a16="http://schemas.microsoft.com/office/drawing/2014/main" id="{481999C7-B9B0-2E45-ACB2-605D88EDB5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1265" y="5146336"/>
              <a:ext cx="1230085" cy="783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3D7960-F629-FE4D-92D1-3410B959C56D}"/>
              </a:ext>
            </a:extLst>
          </p:cNvPr>
          <p:cNvSpPr txBox="1"/>
          <p:nvPr/>
        </p:nvSpPr>
        <p:spPr>
          <a:xfrm>
            <a:off x="9003722" y="1071039"/>
            <a:ext cx="318827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study the </a:t>
            </a:r>
            <a:r>
              <a:rPr lang="en-US" b="1" dirty="0"/>
              <a:t>evolution of traits</a:t>
            </a:r>
            <a:r>
              <a:rPr lang="en-US" dirty="0"/>
              <a:t>. Especially genomic traits. I use a variety of methods next-gen sequencing, experimental evolution, phylogenetic comparative methods, and theoretical approaches. I don’t work with a single taxa; we have projects involving fish, mammals, reptiles, amphibians, insects, and bacteria all ongoing in my lab. </a:t>
            </a:r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7ED882-BD4B-DD49-8EBF-17BDD43D0538}"/>
              </a:ext>
            </a:extLst>
          </p:cNvPr>
          <p:cNvGrpSpPr/>
          <p:nvPr/>
        </p:nvGrpSpPr>
        <p:grpSpPr>
          <a:xfrm>
            <a:off x="286661" y="1000323"/>
            <a:ext cx="2570742" cy="2644417"/>
            <a:chOff x="286661" y="1000323"/>
            <a:chExt cx="2570742" cy="264441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A739192-65A5-6747-82AD-0D4436B18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9672"/>
            <a:stretch/>
          </p:blipFill>
          <p:spPr>
            <a:xfrm>
              <a:off x="286661" y="1000323"/>
              <a:ext cx="2534330" cy="1465085"/>
            </a:xfrm>
            <a:prstGeom prst="rect">
              <a:avLst/>
            </a:prstGeom>
          </p:spPr>
        </p:pic>
        <p:pic>
          <p:nvPicPr>
            <p:cNvPr id="1026" name="Picture 2" descr="AC-130H &quot;Wicked Wanda&quot; Last Flight at Hurlburt Field - YouTube">
              <a:extLst>
                <a:ext uri="{FF2B5EF4-FFF2-40B4-BE49-F238E27FC236}">
                  <a16:creationId xmlns:a16="http://schemas.microsoft.com/office/drawing/2014/main" id="{4B131F92-FCE1-E64A-968E-AC19425C2A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93" t="18776" r="6979" b="21240"/>
            <a:stretch/>
          </p:blipFill>
          <p:spPr bwMode="auto">
            <a:xfrm>
              <a:off x="306375" y="2579808"/>
              <a:ext cx="2551028" cy="1064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" name="Picture 18">
            <a:extLst>
              <a:ext uri="{FF2B5EF4-FFF2-40B4-BE49-F238E27FC236}">
                <a16:creationId xmlns:a16="http://schemas.microsoft.com/office/drawing/2014/main" id="{0B46251E-E72C-1041-98A4-59B9EF5480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6" r="9603" b="26493"/>
          <a:stretch/>
        </p:blipFill>
        <p:spPr bwMode="auto">
          <a:xfrm>
            <a:off x="306375" y="3759140"/>
            <a:ext cx="2551028" cy="295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F06915EF-82BF-DB44-9693-9FFADD1CA343}"/>
              </a:ext>
            </a:extLst>
          </p:cNvPr>
          <p:cNvGrpSpPr/>
          <p:nvPr/>
        </p:nvGrpSpPr>
        <p:grpSpPr>
          <a:xfrm>
            <a:off x="2944668" y="986661"/>
            <a:ext cx="5963043" cy="5682975"/>
            <a:chOff x="2944668" y="986661"/>
            <a:chExt cx="5963043" cy="56829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6226107-EB93-754E-9F8A-12AAA1A9F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8429" y="3036194"/>
              <a:ext cx="1009282" cy="1583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DB3E365-79A7-AB4E-9944-9E524C05ABDF}"/>
                </a:ext>
              </a:extLst>
            </p:cNvPr>
            <p:cNvGrpSpPr/>
            <p:nvPr/>
          </p:nvGrpSpPr>
          <p:grpSpPr>
            <a:xfrm>
              <a:off x="2944668" y="986661"/>
              <a:ext cx="5963043" cy="5682975"/>
              <a:chOff x="2944668" y="1030327"/>
              <a:chExt cx="5963043" cy="5682975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0807903-7201-B641-9805-76AFEA2FE0AD}"/>
                  </a:ext>
                </a:extLst>
              </p:cNvPr>
              <p:cNvGrpSpPr/>
              <p:nvPr/>
            </p:nvGrpSpPr>
            <p:grpSpPr>
              <a:xfrm>
                <a:off x="2944668" y="1030327"/>
                <a:ext cx="5963043" cy="5682975"/>
                <a:chOff x="4259701" y="-111921"/>
                <a:chExt cx="6942783" cy="6616699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C74AA34C-2489-A844-8A99-4E1834A0E1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/>
                <a:srcRect r="18510"/>
                <a:stretch/>
              </p:blipFill>
              <p:spPr>
                <a:xfrm>
                  <a:off x="7708277" y="2265212"/>
                  <a:ext cx="2221663" cy="1826856"/>
                </a:xfrm>
                <a:prstGeom prst="rect">
                  <a:avLst/>
                </a:prstGeom>
              </p:spPr>
            </p:pic>
            <p:pic>
              <p:nvPicPr>
                <p:cNvPr id="16" name="Picture 2">
                  <a:extLst>
                    <a:ext uri="{FF2B5EF4-FFF2-40B4-BE49-F238E27FC236}">
                      <a16:creationId xmlns:a16="http://schemas.microsoft.com/office/drawing/2014/main" id="{861120A1-FE2A-0541-A622-1F130510AAC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59701" y="4152051"/>
                  <a:ext cx="2634757" cy="23527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" name="Picture 4">
                  <a:extLst>
                    <a:ext uri="{FF2B5EF4-FFF2-40B4-BE49-F238E27FC236}">
                      <a16:creationId xmlns:a16="http://schemas.microsoft.com/office/drawing/2014/main" id="{C2CE3B8D-28AC-1642-9B5D-50EDD59471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67302" y="-111921"/>
                  <a:ext cx="3931274" cy="22846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Picture 6">
                  <a:extLst>
                    <a:ext uri="{FF2B5EF4-FFF2-40B4-BE49-F238E27FC236}">
                      <a16:creationId xmlns:a16="http://schemas.microsoft.com/office/drawing/2014/main" id="{104DC7A7-9774-9E4F-8B65-49465395C9B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453"/>
                <a:stretch/>
              </p:blipFill>
              <p:spPr bwMode="auto">
                <a:xfrm>
                  <a:off x="8296010" y="-111921"/>
                  <a:ext cx="2906474" cy="22846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12">
                  <a:extLst>
                    <a:ext uri="{FF2B5EF4-FFF2-40B4-BE49-F238E27FC236}">
                      <a16:creationId xmlns:a16="http://schemas.microsoft.com/office/drawing/2014/main" id="{7848132F-1103-0341-B514-91C49C850B2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909"/>
                <a:stretch/>
              </p:blipFill>
              <p:spPr bwMode="auto">
                <a:xfrm>
                  <a:off x="4267303" y="2265212"/>
                  <a:ext cx="1661240" cy="18024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" name="Picture 14">
                  <a:extLst>
                    <a:ext uri="{FF2B5EF4-FFF2-40B4-BE49-F238E27FC236}">
                      <a16:creationId xmlns:a16="http://schemas.microsoft.com/office/drawing/2014/main" id="{11BAE7CF-A6AA-AC44-8B2E-C33EA4FD548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69760" y="2265212"/>
                  <a:ext cx="1698519" cy="18105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0BE20F1F-0E43-4343-869E-675A51F321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418"/>
              <a:stretch/>
            </p:blipFill>
            <p:spPr bwMode="auto">
              <a:xfrm>
                <a:off x="5301412" y="4685235"/>
                <a:ext cx="1605360" cy="914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0281A3D3-5572-4449-ABA5-02B76E5F23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473"/>
            <a:stretch/>
          </p:blipFill>
          <p:spPr bwMode="auto">
            <a:xfrm>
              <a:off x="5309990" y="5659276"/>
              <a:ext cx="1596782" cy="1000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3356ABE-A6E2-0749-8DC7-FFC7F8B0A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984384" y="4901474"/>
              <a:ext cx="1908150" cy="1515603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AD453D3-936A-8AE4-E93E-2A02874C2B3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flipH="1">
            <a:off x="10131499" y="4319582"/>
            <a:ext cx="1004685" cy="78357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DCBD77-4599-9FB0-957E-CB6E1BCBD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z="1400" b="1" smtClean="0">
                <a:solidFill>
                  <a:schemeClr val="bg1"/>
                </a:solidFill>
              </a:rPr>
              <a:t>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94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do biologists need statistics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275573" y="1256665"/>
            <a:ext cx="11398685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charset="0"/>
              <a:buChar char="•"/>
            </a:pPr>
            <a:r>
              <a:rPr lang="en-US" sz="2800" dirty="0"/>
              <a:t>We want to learn about the world often by testing hypotheses.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To test a hypothesis we have to design an experiment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Not all experiments have a traditional control and experimental treatment and this isn’t always how we want to test a hypothesis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It is quite possible to design a study or collect data that cannot answer the questions that we have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This leads to poor manuscripts and can lead to bad practices like p-hacking</a:t>
            </a:r>
            <a:endParaRPr lang="en-US" sz="280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A60BD-B243-3F3B-D361-61960291B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5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Experimental Design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431" y="1073547"/>
            <a:ext cx="1180113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3200" dirty="0"/>
          </a:p>
          <a:p>
            <a:pPr fontAlgn="base"/>
            <a:r>
              <a:rPr lang="en-US" sz="3200" dirty="0"/>
              <a:t>To design an experiment you need to understand how the data will be analyzed statistically.</a:t>
            </a:r>
          </a:p>
          <a:p>
            <a:pPr fontAlgn="base"/>
            <a:endParaRPr lang="en-US" sz="3200" dirty="0"/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How can you sample the population in which you are interested?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What tests are appropriate for your data?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What biases must be controlled for?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What sample size will be necessary?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233F50-7FCD-434F-9204-A41169C00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7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not just collaborate with a statistician</a:t>
            </a:r>
          </a:p>
        </p:txBody>
      </p:sp>
      <p:sp>
        <p:nvSpPr>
          <p:cNvPr id="4" name="Rectangle 3"/>
          <p:cNvSpPr/>
          <p:nvPr/>
        </p:nvSpPr>
        <p:spPr>
          <a:xfrm>
            <a:off x="250520" y="1159402"/>
            <a:ext cx="1143626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In some cases this is a great option, but you have to understand enough to communicate.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If you publish a study you are responsible for its validity.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 most experiments simple methods suffice.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In many fields of biology there are sets of statistical tests that are expected for certain types of data.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 all of these reasons statistical analysis </a:t>
            </a:r>
            <a:r>
              <a:rPr lang="en-US" sz="3200" b="1" dirty="0"/>
              <a:t>needs to involve people who understand the biological problem and the field of study.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33F72C-4BE1-1026-1D7E-64E9D921A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06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stats philosophy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Statistics is just another tool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My responsibility as a scientists is to report the truth as accurately as possible and statistics help me in this regard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We may NEED statistics to discern patterns in our data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You need to understand where the signal that makes for a significant test comes from.  Visualizing your data in the right way can do this!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76E1A-ADD9-B47C-10F7-D625A08C4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1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am I teaching this class?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747941" y="1019620"/>
            <a:ext cx="6696117" cy="5838380"/>
            <a:chOff x="2747941" y="1019620"/>
            <a:chExt cx="6696117" cy="583838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7941" y="1019620"/>
              <a:ext cx="6696117" cy="583838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443984" y="1536192"/>
              <a:ext cx="37169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December 1, 2017 </a:t>
              </a:r>
              <a:r>
                <a:rPr lang="mr-IN" dirty="0"/>
                <a:t>–</a:t>
              </a:r>
              <a:r>
                <a:rPr lang="en-US" dirty="0"/>
                <a:t> January 15, 2018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55264" y="1989229"/>
            <a:ext cx="5918313" cy="4795619"/>
            <a:chOff x="3255264" y="1989229"/>
            <a:chExt cx="5918313" cy="4795619"/>
          </a:xfrm>
        </p:grpSpPr>
        <p:sp>
          <p:nvSpPr>
            <p:cNvPr id="9" name="Rectangle 8"/>
            <p:cNvSpPr/>
            <p:nvPr/>
          </p:nvSpPr>
          <p:spPr>
            <a:xfrm>
              <a:off x="4308969" y="1989229"/>
              <a:ext cx="4864608" cy="44769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riangle 9"/>
            <p:cNvSpPr/>
            <p:nvPr/>
          </p:nvSpPr>
          <p:spPr>
            <a:xfrm>
              <a:off x="3255264" y="4590288"/>
              <a:ext cx="2889504" cy="219456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579450" y="242209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74%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16FE1F-392E-6383-D770-431D6999F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9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What is R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R is an open and free statistical programming language that focuses on stats and graphics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It works very similarly on all major operating systems 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It’s also a full-fledged high level programming language (similar to Python)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Very popular in industry so looks great on a CV.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1752F7-33AF-3730-5EDB-0AF8A5B6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use R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Many statistical approaches have been implemented in the R environment.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Because it’s open source, there are no proprietary secrets, as might be hiding in commercially available statistical packages.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Any program written in R will have access to all of R’s tools for statistics and graphing.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New methods of analysis are being implemented in R by the scientists developing the methods.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BB1CED-3C86-D16C-6AF2-A42DA6C8D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42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use R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If you use R you can include a script with your manuscript </a:t>
            </a:r>
            <a:r>
              <a:rPr lang="en-US" sz="2800" dirty="0">
                <a:hlinkClick r:id="rId2"/>
              </a:rPr>
              <a:t>example</a:t>
            </a:r>
            <a:endParaRPr lang="en-US" sz="2800" dirty="0"/>
          </a:p>
          <a:p>
            <a:pPr lvl="2" fontAlgn="base"/>
            <a:r>
              <a:rPr lang="en-US" sz="2800" dirty="0"/>
              <a:t>Reproducibility / Open science</a:t>
            </a:r>
          </a:p>
          <a:p>
            <a:pPr lvl="2" fontAlgn="base"/>
            <a:r>
              <a:rPr lang="en-US" sz="2800" dirty="0"/>
              <a:t>Reviewing</a:t>
            </a:r>
          </a:p>
          <a:p>
            <a:pPr lvl="2" fontAlgn="base"/>
            <a:r>
              <a:rPr lang="en-US" sz="2800" dirty="0"/>
              <a:t>Revising</a:t>
            </a:r>
          </a:p>
          <a:p>
            <a:pPr marL="514350" indent="-514350" fontAlgn="base">
              <a:buFont typeface="+mj-lt"/>
              <a:buAutoNum type="arabicPeriod" startAt="5"/>
            </a:pPr>
            <a:endParaRPr lang="en-US" sz="2800" dirty="0"/>
          </a:p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Many methods (mixed models, quantitative genetics, etc.) are only available in R.</a:t>
            </a:r>
          </a:p>
          <a:p>
            <a:pPr marL="514350" indent="-514350" fontAlgn="base">
              <a:buFont typeface="+mj-lt"/>
              <a:buAutoNum type="arabicPeriod" startAt="5"/>
            </a:pPr>
            <a:endParaRPr lang="en-US" sz="2800" dirty="0"/>
          </a:p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PLOTTING</a:t>
            </a:r>
          </a:p>
          <a:p>
            <a:pPr marL="514350" indent="-514350" fontAlgn="base">
              <a:buFont typeface="+mj-lt"/>
              <a:buAutoNum type="arabicPeriod" startAt="5"/>
            </a:pPr>
            <a:endParaRPr lang="en-US" sz="2800" dirty="0"/>
          </a:p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Once you’ve learned one language you can learn others more easily.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848021-BC95-923D-202C-C17D39999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93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Downsides of 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2064" y="1298448"/>
            <a:ext cx="9544729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Learning curve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Anyone can make a package - so there is some junk out there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Memory issues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No language lasts forever and no language can do everything</a:t>
            </a:r>
          </a:p>
          <a:p>
            <a:pPr marL="1828800" lvl="3" indent="-457200">
              <a:buFont typeface="Courier New" charset="0"/>
              <a:buChar char="o"/>
            </a:pPr>
            <a:r>
              <a:rPr lang="en-US" sz="2800" dirty="0"/>
              <a:t>Python</a:t>
            </a:r>
          </a:p>
          <a:p>
            <a:pPr marL="1828800" lvl="3" indent="-457200">
              <a:buFont typeface="Courier New" charset="0"/>
              <a:buChar char="o"/>
            </a:pPr>
            <a:r>
              <a:rPr lang="en-US" sz="2800" dirty="0" err="1"/>
              <a:t>Awk</a:t>
            </a:r>
            <a:endParaRPr lang="en-US" sz="2800" dirty="0"/>
          </a:p>
          <a:p>
            <a:pPr marL="1828800" lvl="3" indent="-457200">
              <a:buFont typeface="Courier New" charset="0"/>
              <a:buChar char="o"/>
            </a:pPr>
            <a:r>
              <a:rPr lang="en-US" sz="2800" dirty="0"/>
              <a:t>Julia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B47A0-5122-7935-E73E-5266335A6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69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For Wednesday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Do office hours survey (link on course website).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Install R and </a:t>
            </a:r>
            <a:r>
              <a:rPr lang="en-US" sz="3200" dirty="0" err="1"/>
              <a:t>Rstudio</a:t>
            </a:r>
            <a:r>
              <a:rPr lang="en-US" sz="3200" dirty="0"/>
              <a:t> on the computer you will use this semester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b="1" dirty="0"/>
              <a:t>See me if you have problems installing.</a:t>
            </a:r>
          </a:p>
          <a:p>
            <a:pPr fontAlgn="base"/>
            <a:endParaRPr lang="en-US" sz="2800" b="1" dirty="0">
              <a:solidFill>
                <a:srgbClr val="C00000"/>
              </a:solidFill>
            </a:endParaRPr>
          </a:p>
          <a:p>
            <a:pPr fontAlgn="base"/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You can bring your laptop to class to follow along on coding that I do in front of you but this is not a requirement. Our room has insufficient plugs so charge ahead of time. I expect you to practice outside of class and come to office hours if you have problems</a:t>
            </a:r>
          </a:p>
          <a:p>
            <a:pPr fontAlgn="base"/>
            <a:endParaRPr lang="en-US" sz="2800" b="1" dirty="0">
              <a:solidFill>
                <a:srgbClr val="C00000"/>
              </a:solidFill>
            </a:endParaRPr>
          </a:p>
          <a:p>
            <a:pPr fontAlgn="base"/>
            <a:r>
              <a:rPr lang="en-US" sz="3200" dirty="0"/>
              <a:t>Heath Blackmon</a:t>
            </a:r>
            <a:br>
              <a:rPr lang="en-US" sz="3200" dirty="0"/>
            </a:br>
            <a:r>
              <a:rPr lang="en-US" sz="3200" dirty="0"/>
              <a:t>BSBW 119C</a:t>
            </a:r>
          </a:p>
          <a:p>
            <a:pPr fontAlgn="base"/>
            <a:r>
              <a:rPr lang="en-US" sz="3200" dirty="0">
                <a:hlinkClick r:id="rId2"/>
              </a:rPr>
              <a:t>coleoguy@gmail.com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DE3445-E400-8B58-DA26-652648B7F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96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You all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DCBD77-4599-9FB0-957E-CB6E1BCBD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fld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974331-4709-420C-4D49-C450858F4F77}"/>
              </a:ext>
            </a:extLst>
          </p:cNvPr>
          <p:cNvSpPr txBox="1"/>
          <p:nvPr/>
        </p:nvSpPr>
        <p:spPr>
          <a:xfrm>
            <a:off x="826577" y="2075157"/>
            <a:ext cx="1053884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Talk to those around you.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Find someone whose research interests or background you don’t know—learn them.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Find out if you all have any concerns about this class </a:t>
            </a:r>
          </a:p>
        </p:txBody>
      </p:sp>
    </p:spTree>
    <p:extLst>
      <p:ext uri="{BB962C8B-B14F-4D97-AF65-F5344CB8AC3E}">
        <p14:creationId xmlns:p14="http://schemas.microsoft.com/office/powerpoint/2010/main" val="688757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Installing R and </a:t>
            </a:r>
            <a:r>
              <a:rPr lang="en-US" b="1" dirty="0" err="1">
                <a:solidFill>
                  <a:schemeClr val="bg1"/>
                </a:solidFill>
              </a:rPr>
              <a:t>RStudio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800" b="1" dirty="0"/>
              <a:t>Installing R</a:t>
            </a:r>
            <a:endParaRPr lang="en-US" sz="28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Go to the </a:t>
            </a:r>
            <a:r>
              <a:rPr lang="en-US" sz="2800" dirty="0">
                <a:hlinkClick r:id="rId2"/>
              </a:rPr>
              <a:t>R homepage</a:t>
            </a:r>
            <a:r>
              <a:rPr lang="en-US" sz="2800" dirty="0"/>
              <a:t> and click download R.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Pick a mirror that is in Texas or at least in the United States.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Select the correct version for your system and follow the prompts.</a:t>
            </a:r>
          </a:p>
          <a:p>
            <a:pPr fontAlgn="base"/>
            <a:endParaRPr lang="en-US" sz="2800" b="1" dirty="0"/>
          </a:p>
          <a:p>
            <a:pPr fontAlgn="base"/>
            <a:r>
              <a:rPr lang="en-US" sz="2800" b="1" dirty="0"/>
              <a:t>Installing </a:t>
            </a:r>
            <a:r>
              <a:rPr lang="en-US" sz="2800" b="1" dirty="0" err="1"/>
              <a:t>Rstudio</a:t>
            </a:r>
            <a:endParaRPr lang="en-US" sz="28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Go to the </a:t>
            </a:r>
            <a:r>
              <a:rPr lang="en-US" sz="2800" dirty="0">
                <a:hlinkClick r:id="rId3"/>
              </a:rPr>
              <a:t>RStudio homepage</a:t>
            </a:r>
            <a:r>
              <a:rPr lang="en-US" sz="2800" dirty="0"/>
              <a:t> and click on the download link below the free version of </a:t>
            </a:r>
            <a:r>
              <a:rPr lang="en-US" sz="2800" dirty="0" err="1"/>
              <a:t>RStudio</a:t>
            </a:r>
            <a:r>
              <a:rPr lang="en-US" sz="2800" dirty="0"/>
              <a:t> Desktop.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Select the correct version for your system and follow the prompts.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2800" dirty="0"/>
          </a:p>
          <a:p>
            <a:pPr fontAlgn="base"/>
            <a:r>
              <a:rPr lang="en-US" sz="2800" b="1" dirty="0"/>
              <a:t>How you will be learning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I will code live in front of you, I will have some days times that we set aside extra time for help. HOMEWORK!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5AC09E-CD0D-CFDB-DB7C-2CB17E61F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892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Basics of R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Demo R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5370BC-2F40-B04A-9D53-A69486845990}"/>
              </a:ext>
            </a:extLst>
          </p:cNvPr>
          <p:cNvSpPr txBox="1"/>
          <p:nvPr/>
        </p:nvSpPr>
        <p:spPr>
          <a:xfrm>
            <a:off x="117231" y="1746742"/>
            <a:ext cx="19926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dataframe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</a:t>
            </a:r>
          </a:p>
          <a:p>
            <a:endParaRPr lang="en-US" dirty="0"/>
          </a:p>
          <a:p>
            <a:r>
              <a:rPr lang="en-US" b="1" dirty="0"/>
              <a:t>Data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numeric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character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factor</a:t>
            </a:r>
          </a:p>
          <a:p>
            <a:endParaRPr lang="en-US" dirty="0"/>
          </a:p>
          <a:p>
            <a:r>
              <a:rPr lang="en-US" b="1" dirty="0"/>
              <a:t>Control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2A0382-28E6-074C-9878-AAF3EDFEB9C9}"/>
              </a:ext>
            </a:extLst>
          </p:cNvPr>
          <p:cNvSpPr/>
          <p:nvPr/>
        </p:nvSpPr>
        <p:spPr>
          <a:xfrm>
            <a:off x="2182950" y="1767967"/>
            <a:ext cx="2836985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Common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sqrt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rnorm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rbinom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rexp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587008-1256-034B-950B-DDB507EE93B2}"/>
              </a:ext>
            </a:extLst>
          </p:cNvPr>
          <p:cNvSpPr/>
          <p:nvPr/>
        </p:nvSpPr>
        <p:spPr>
          <a:xfrm>
            <a:off x="4255316" y="1777472"/>
            <a:ext cx="349347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Basic base R plotting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abline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Operators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&lt;-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==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&lt;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%in%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{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[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+  -  *  /  ^   %%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8D8B79-75AC-E746-9455-480AD8857459}"/>
              </a:ext>
            </a:extLst>
          </p:cNvPr>
          <p:cNvSpPr txBox="1"/>
          <p:nvPr/>
        </p:nvSpPr>
        <p:spPr>
          <a:xfrm>
            <a:off x="7429382" y="1346753"/>
            <a:ext cx="3943708" cy="16619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ea typeface="Arial Unicode MS" panose="020B0604020202020204" pitchFamily="34" charset="-128"/>
                <a:cs typeface="Courier New" panose="02070309020205020404" pitchFamily="49" charset="0"/>
              </a:rPr>
              <a:t>Practice</a:t>
            </a:r>
          </a:p>
          <a:p>
            <a:endParaRPr lang="en-US" sz="1400" b="1" dirty="0">
              <a:solidFill>
                <a:srgbClr val="C00000"/>
              </a:solidFill>
              <a:latin typeface="Courier New" panose="02070309020205020404" pitchFamily="49" charset="0"/>
              <a:ea typeface="Arial Unicode MS" panose="020B0604020202020204" pitchFamily="34" charset="-128"/>
              <a:cs typeface="Courier New" panose="02070309020205020404" pitchFamily="49" charset="0"/>
            </a:endParaRPr>
          </a:p>
          <a:p>
            <a:r>
              <a:rPr lang="en-US" sz="1400" b="1" dirty="0" err="1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install.packages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(“swirl”)</a:t>
            </a:r>
          </a:p>
          <a:p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library(“swirl”)</a:t>
            </a:r>
          </a:p>
          <a:p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swirl()</a:t>
            </a:r>
          </a:p>
          <a:p>
            <a:endParaRPr lang="en-US" sz="1400" b="1" dirty="0">
              <a:solidFill>
                <a:srgbClr val="C00000"/>
              </a:solidFill>
              <a:latin typeface="Courier New" panose="02070309020205020404" pitchFamily="49" charset="0"/>
              <a:ea typeface="Arial Unicode MS" panose="020B0604020202020204" pitchFamily="34" charset="-128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Complete two lessons of your choice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271E599-B414-9DBE-7B91-667C5DBC1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050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Pedagogy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F847B2-F697-F20E-C9EE-B45CB81AB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42" y="1554515"/>
            <a:ext cx="5355771" cy="18969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703FD9-E1A1-5239-C912-1C4B5BE28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243" y="4070064"/>
            <a:ext cx="5355771" cy="179440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960A16-67D3-B405-4C0E-D8F96BA51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198102-2775-DADD-658C-D75FA68A0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5525" y="2593731"/>
            <a:ext cx="4675322" cy="2120327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902704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Our approach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960A16-67D3-B405-4C0E-D8F96BA51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4CAE3C-664A-8CDA-A07D-DDCCE48BE6DC}"/>
              </a:ext>
            </a:extLst>
          </p:cNvPr>
          <p:cNvSpPr txBox="1"/>
          <p:nvPr/>
        </p:nvSpPr>
        <p:spPr>
          <a:xfrm>
            <a:off x="704896" y="1693190"/>
            <a:ext cx="1029244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 class (MW 4-5:15) – lecture, discussion, questions and answers, live 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Office hours (4 per week, 1 hour each) – these are optional-</a:t>
            </a:r>
            <a:r>
              <a:rPr lang="en-US" sz="2800" dirty="0" err="1"/>
              <a:t>ish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C00000"/>
                </a:solidFill>
              </a:rPr>
              <a:t>you need to be there if you can not complete practice problems</a:t>
            </a:r>
            <a:r>
              <a:rPr lang="en-US" sz="2800" dirty="0"/>
              <a:t> without assistance. Each office hour session will include a 30 minute live coding session followed by 30 minutes of question and answer time.</a:t>
            </a:r>
          </a:p>
        </p:txBody>
      </p:sp>
    </p:spTree>
    <p:extLst>
      <p:ext uri="{BB962C8B-B14F-4D97-AF65-F5344CB8AC3E}">
        <p14:creationId xmlns:p14="http://schemas.microsoft.com/office/powerpoint/2010/main" val="571216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Our Team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960A16-67D3-B405-4C0E-D8F96BA51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6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7AE9754-EB6E-E69B-1743-18D06CC0D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245" y="2265686"/>
            <a:ext cx="1894114" cy="194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A1483F4-2986-91D5-2BF6-0F36EAD554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2" t="8580" r="30598" b="43903"/>
          <a:stretch/>
        </p:blipFill>
        <p:spPr bwMode="auto">
          <a:xfrm>
            <a:off x="5020398" y="2198358"/>
            <a:ext cx="1715062" cy="194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7B1038C-E4A2-C5A9-F2F6-60A466EE2F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5" t="34538" r="23331"/>
          <a:stretch/>
        </p:blipFill>
        <p:spPr bwMode="auto">
          <a:xfrm>
            <a:off x="8610600" y="2198358"/>
            <a:ext cx="1244923" cy="194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9AA69A-B38D-063F-18AB-144F7625EA13}"/>
              </a:ext>
            </a:extLst>
          </p:cNvPr>
          <p:cNvSpPr txBox="1"/>
          <p:nvPr/>
        </p:nvSpPr>
        <p:spPr>
          <a:xfrm>
            <a:off x="1714519" y="4262909"/>
            <a:ext cx="1989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/>
              <a:t>Jorja</a:t>
            </a:r>
            <a:r>
              <a:rPr lang="en-US" sz="1600" b="1" dirty="0"/>
              <a:t> Elliott</a:t>
            </a:r>
          </a:p>
          <a:p>
            <a:r>
              <a:rPr lang="en-US" sz="1600" dirty="0"/>
              <a:t>3 year Ph.D. student</a:t>
            </a:r>
          </a:p>
          <a:p>
            <a:r>
              <a:rPr lang="en-US" sz="1600" dirty="0"/>
              <a:t>Quantitative Genetics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4185DC-9C4F-5553-17D7-259F8CB81B3B}"/>
              </a:ext>
            </a:extLst>
          </p:cNvPr>
          <p:cNvSpPr txBox="1"/>
          <p:nvPr/>
        </p:nvSpPr>
        <p:spPr>
          <a:xfrm>
            <a:off x="5020398" y="4262909"/>
            <a:ext cx="18674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Sean </a:t>
            </a:r>
            <a:r>
              <a:rPr lang="en-US" sz="1600" b="1" dirty="0" err="1"/>
              <a:t>Chien</a:t>
            </a:r>
            <a:endParaRPr lang="en-US" sz="1600" b="1" dirty="0"/>
          </a:p>
          <a:p>
            <a:r>
              <a:rPr lang="en-US" sz="1600" dirty="0"/>
              <a:t>2 year Ph.D. student</a:t>
            </a:r>
          </a:p>
          <a:p>
            <a:r>
              <a:rPr lang="en-US" sz="1600" dirty="0"/>
              <a:t>Phylogenetics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A9E19-92DC-FC5E-29E7-1081CFFCD72C}"/>
              </a:ext>
            </a:extLst>
          </p:cNvPr>
          <p:cNvSpPr txBox="1"/>
          <p:nvPr/>
        </p:nvSpPr>
        <p:spPr>
          <a:xfrm>
            <a:off x="8528555" y="4262909"/>
            <a:ext cx="18674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Megan Copeland</a:t>
            </a:r>
          </a:p>
          <a:p>
            <a:r>
              <a:rPr lang="en-US" sz="1600" dirty="0"/>
              <a:t>2 year Ph.D. student</a:t>
            </a:r>
          </a:p>
          <a:p>
            <a:r>
              <a:rPr lang="en-US" sz="1600" dirty="0"/>
              <a:t>Genomics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74F6D0-D072-95D5-409F-65070F187930}"/>
              </a:ext>
            </a:extLst>
          </p:cNvPr>
          <p:cNvSpPr txBox="1"/>
          <p:nvPr/>
        </p:nvSpPr>
        <p:spPr>
          <a:xfrm>
            <a:off x="535984" y="5494295"/>
            <a:ext cx="11120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The first homework grade will be for completion of the office hours availability survey</a:t>
            </a:r>
          </a:p>
        </p:txBody>
      </p:sp>
    </p:spTree>
    <p:extLst>
      <p:ext uri="{BB962C8B-B14F-4D97-AF65-F5344CB8AC3E}">
        <p14:creationId xmlns:p14="http://schemas.microsoft.com/office/powerpoint/2010/main" val="3403474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View on Graduate Courses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960A16-67D3-B405-4C0E-D8F96BA51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829647-9B91-97B4-433D-19242411D50B}"/>
              </a:ext>
            </a:extLst>
          </p:cNvPr>
          <p:cNvSpPr txBox="1"/>
          <p:nvPr/>
        </p:nvSpPr>
        <p:spPr>
          <a:xfrm>
            <a:off x="225491" y="1120370"/>
            <a:ext cx="1174101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 think graduate courses should open the door for you to become an expert in a field.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However, you shouldn’t need to become an expert to do well. Not every class is super central to your research.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Therefor, I’m going to expose you to a lot of material and I hope really challenge you with some of the problems we solve. However, each of you can earn an A if you simply put forth an appropriate and reasonable amount of effort.</a:t>
            </a:r>
          </a:p>
        </p:txBody>
      </p:sp>
    </p:spTree>
    <p:extLst>
      <p:ext uri="{BB962C8B-B14F-4D97-AF65-F5344CB8AC3E}">
        <p14:creationId xmlns:p14="http://schemas.microsoft.com/office/powerpoint/2010/main" val="3583641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Today</a:t>
            </a:r>
          </a:p>
        </p:txBody>
      </p:sp>
      <p:sp>
        <p:nvSpPr>
          <p:cNvPr id="4" name="Rectangle 3"/>
          <p:cNvSpPr/>
          <p:nvPr/>
        </p:nvSpPr>
        <p:spPr>
          <a:xfrm>
            <a:off x="204396" y="1787531"/>
            <a:ext cx="1180113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fontAlgn="base">
              <a:buFont typeface="Arial" charset="0"/>
              <a:buChar char="•"/>
            </a:pPr>
            <a:r>
              <a:rPr lang="en-US" sz="4000" dirty="0"/>
              <a:t>Teaching approach</a:t>
            </a:r>
            <a:endParaRPr lang="en-US" sz="4000" dirty="0">
              <a:hlinkClick r:id="rId3"/>
            </a:endParaRPr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>
                <a:hlinkClick r:id="rId3"/>
              </a:rPr>
              <a:t>Syllabus</a:t>
            </a:r>
            <a:r>
              <a:rPr lang="en-US" sz="4000" dirty="0"/>
              <a:t> / </a:t>
            </a:r>
            <a:r>
              <a:rPr lang="en-US" sz="4000" dirty="0">
                <a:hlinkClick r:id="rId4"/>
              </a:rPr>
              <a:t>website</a:t>
            </a:r>
            <a:r>
              <a:rPr lang="en-US" sz="4000" dirty="0"/>
              <a:t> / </a:t>
            </a:r>
            <a:r>
              <a:rPr lang="en-US" sz="4000" dirty="0">
                <a:hlinkClick r:id="rId5"/>
              </a:rPr>
              <a:t>calendar</a:t>
            </a:r>
            <a:endParaRPr lang="en-US" sz="40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/>
              <a:t>Big problems in stats </a:t>
            </a:r>
            <a:r>
              <a:rPr lang="en-US" sz="3600" dirty="0"/>
              <a:t>(outside world / within academia)</a:t>
            </a:r>
            <a:endParaRPr lang="en-US" sz="40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/>
              <a:t>Why you need this class</a:t>
            </a:r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/>
              <a:t>Prep for future classes</a:t>
            </a:r>
          </a:p>
          <a:p>
            <a:pPr fontAlgn="base"/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B1A044-B99A-BC9B-FAB8-BC98763C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1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Objectives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325" y="851477"/>
            <a:ext cx="11903239" cy="689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14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build an intuitive understanding of statistics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develop the confidence to think about the characteristics of the data that you will be collecting in your research and how you might analyze it.</a:t>
            </a:r>
          </a:p>
          <a:p>
            <a:pPr marL="571500" indent="-571500" fontAlgn="base">
              <a:buFont typeface="Arial" charset="0"/>
              <a:buChar char="•"/>
            </a:pPr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Get you comfortable with the idea of coding in R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develop the skills to handle datasets in R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develop the skills to build informative, honest, and intuitive data visualizations in R</a:t>
            </a:r>
          </a:p>
          <a:p>
            <a:pPr marL="571500" indent="-571500" fontAlgn="base">
              <a:buFont typeface="Arial" charset="0"/>
              <a:buChar char="•"/>
            </a:pPr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b="1" i="1" dirty="0"/>
              <a:t>Make you a more productive and successful scientist!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endParaRPr lang="en-US" sz="3600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AC034C-5F6C-F4D2-1364-79A561839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52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9293</TotalTime>
  <Words>1819</Words>
  <Application>Microsoft Macintosh PowerPoint</Application>
  <PresentationFormat>Widescreen</PresentationFormat>
  <Paragraphs>321</Paragraphs>
  <Slides>31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Courier New</vt:lpstr>
      <vt:lpstr>Office Theme</vt:lpstr>
      <vt:lpstr>Experimental Design Biology 683  Lecture 1   Heath Blackmon</vt:lpstr>
      <vt:lpstr>Me</vt:lpstr>
      <vt:lpstr>You all</vt:lpstr>
      <vt:lpstr>Pedagogy</vt:lpstr>
      <vt:lpstr>Our approach</vt:lpstr>
      <vt:lpstr>Our Team</vt:lpstr>
      <vt:lpstr>My View on Graduate Courses</vt:lpstr>
      <vt:lpstr>Today</vt:lpstr>
      <vt:lpstr>My Objectives</vt:lpstr>
      <vt:lpstr>The public impression of statistics</vt:lpstr>
      <vt:lpstr>My opinions</vt:lpstr>
      <vt:lpstr>My opinions</vt:lpstr>
      <vt:lpstr>Reproducibility crisis</vt:lpstr>
      <vt:lpstr>Can we trust the science we read?</vt:lpstr>
      <vt:lpstr>Can we trust the science we read?</vt:lpstr>
      <vt:lpstr>Solutions</vt:lpstr>
      <vt:lpstr>The Origin of Statistics</vt:lpstr>
      <vt:lpstr>The Origin of Statistics</vt:lpstr>
      <vt:lpstr>The disgraceful history of biostatistics</vt:lpstr>
      <vt:lpstr>Why do biologists need statistics</vt:lpstr>
      <vt:lpstr>Experimental Design</vt:lpstr>
      <vt:lpstr>Why not just collaborate with a statistician</vt:lpstr>
      <vt:lpstr>My stats philosophy</vt:lpstr>
      <vt:lpstr>Why am I teaching this class?</vt:lpstr>
      <vt:lpstr>What is R</vt:lpstr>
      <vt:lpstr>Why use R</vt:lpstr>
      <vt:lpstr>Why use R</vt:lpstr>
      <vt:lpstr>Downsides of R</vt:lpstr>
      <vt:lpstr>For Wednesday</vt:lpstr>
      <vt:lpstr>Installing R and RStudio</vt:lpstr>
      <vt:lpstr>Basics of 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and Bayes Theorem Biology 683  Lecture 3   Heath Blackmon</dc:title>
  <dc:creator>Heath Blackmon</dc:creator>
  <cp:lastModifiedBy>Heath Blackmon</cp:lastModifiedBy>
  <cp:revision>78</cp:revision>
  <cp:lastPrinted>2020-01-12T16:27:29Z</cp:lastPrinted>
  <dcterms:created xsi:type="dcterms:W3CDTF">2018-01-03T17:15:04Z</dcterms:created>
  <dcterms:modified xsi:type="dcterms:W3CDTF">2023-08-20T21:10:14Z</dcterms:modified>
</cp:coreProperties>
</file>